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5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3AFB9BB8-5B6F-4B0E-A064-9040B1252E36}" type="datetimeFigureOut">
              <a:rPr lang="en-US" smtClean="0"/>
              <a:t>5/7/2017</a:t>
            </a:fld>
            <a:endParaRPr lang="en-US"/>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8A5F016E-5DBA-483E-9B03-249C1592F0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FB9BB8-5B6F-4B0E-A064-9040B1252E36}"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F016E-5DBA-483E-9B03-249C1592F0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p>
            <a:fld id="{3AFB9BB8-5B6F-4B0E-A064-9040B1252E36}" type="datetimeFigureOut">
              <a:rPr lang="en-US" smtClean="0"/>
              <a:t>5/7/2017</a:t>
            </a:fld>
            <a:endParaRPr lang="en-US"/>
          </a:p>
        </p:txBody>
      </p:sp>
      <p:sp>
        <p:nvSpPr>
          <p:cNvPr id="5" name="Footer Placeholder 4"/>
          <p:cNvSpPr>
            <a:spLocks noGrp="1"/>
          </p:cNvSpPr>
          <p:nvPr>
            <p:ph type="ftr" sz="quarter" idx="11"/>
          </p:nvPr>
        </p:nvSpPr>
        <p:spPr>
          <a:xfrm>
            <a:off x="609600" y="6556248"/>
            <a:ext cx="4876800" cy="228600"/>
          </a:xfrm>
        </p:spPr>
        <p:txBody>
          <a:bodyPr/>
          <a:lstStyle/>
          <a:p>
            <a:endParaRPr lang="en-US"/>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8A5F016E-5DBA-483E-9B03-249C1592F0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FB9BB8-5B6F-4B0E-A064-9040B1252E36}"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F016E-5DBA-483E-9B03-249C1592F0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3AFB9BB8-5B6F-4B0E-A064-9040B1252E36}" type="datetimeFigureOut">
              <a:rPr lang="en-US" smtClean="0"/>
              <a:t>5/7/2017</a:t>
            </a:fld>
            <a:endParaRPr lang="en-US"/>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8978603" y="6555112"/>
            <a:ext cx="784448" cy="228600"/>
          </a:xfrm>
        </p:spPr>
        <p:txBody>
          <a:bodyPr/>
          <a:lstStyle/>
          <a:p>
            <a:fld id="{8A5F016E-5DBA-483E-9B03-249C1592F0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AFB9BB8-5B6F-4B0E-A064-9040B1252E36}"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F016E-5DBA-483E-9B03-249C1592F0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AFB9BB8-5B6F-4B0E-A064-9040B1252E36}" type="datetimeFigureOut">
              <a:rPr lang="en-US" smtClean="0"/>
              <a:t>5/7/2017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F016E-5DBA-483E-9B03-249C1592F0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AFB9BB8-5B6F-4B0E-A064-9040B1252E36}" type="datetimeFigureOut">
              <a:rPr lang="en-US" smtClean="0"/>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F016E-5DBA-483E-9B03-249C1592F0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AFB9BB8-5B6F-4B0E-A064-9040B1252E36}" type="datetimeFigureOut">
              <a:rPr lang="en-US" smtClean="0"/>
              <a:t>5/7/2017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8A5F016E-5DBA-483E-9B03-249C1592F0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AFB9BB8-5B6F-4B0E-A064-9040B1252E36}"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F016E-5DBA-483E-9B03-249C1592F0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3AFB9BB8-5B6F-4B0E-A064-9040B1252E36}"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F016E-5DBA-483E-9B03-249C1592F06F}" type="slidenum">
              <a:rPr lang="en-US" smtClean="0"/>
              <a:t>‹#›</a:t>
            </a:fld>
            <a:endParaRPr lang="en-US"/>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3AFB9BB8-5B6F-4B0E-A064-9040B1252E36}" type="datetimeFigureOut">
              <a:rPr lang="en-US" smtClean="0"/>
              <a:t>5/7/2017</a:t>
            </a:fld>
            <a:endParaRPr lang="en-US"/>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A5F016E-5DBA-483E-9B03-249C1592F0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Ohio Diocese Convocation 2017</a:t>
            </a:r>
          </a:p>
        </p:txBody>
      </p:sp>
      <p:sp>
        <p:nvSpPr>
          <p:cNvPr id="3" name="Subtitle 2"/>
          <p:cNvSpPr>
            <a:spLocks noGrp="1"/>
          </p:cNvSpPr>
          <p:nvPr>
            <p:ph type="subTitle" idx="1"/>
          </p:nvPr>
        </p:nvSpPr>
        <p:spPr>
          <a:xfrm>
            <a:off x="2493108" y="3532049"/>
            <a:ext cx="8978939" cy="1101248"/>
          </a:xfrm>
        </p:spPr>
        <p:txBody>
          <a:bodyPr>
            <a:normAutofit/>
          </a:bodyPr>
          <a:lstStyle/>
          <a:p>
            <a:r>
              <a:rPr lang="en-US" sz="3600" dirty="0"/>
              <a:t>“I Am Ready to be a Faithful Witness”</a:t>
            </a:r>
          </a:p>
        </p:txBody>
      </p:sp>
      <p:pic>
        <p:nvPicPr>
          <p:cNvPr id="1026" name="Picture 2" descr="https://upload.wikimedia.org/wikipedia/commons/6/6c/Abhar-iran.JPG"/>
          <p:cNvPicPr>
            <a:picLocks noChangeAspect="1" noChangeArrowheads="1"/>
          </p:cNvPicPr>
          <p:nvPr/>
        </p:nvPicPr>
        <p:blipFill rotWithShape="1">
          <a:blip r:embed="rId2">
            <a:extLst>
              <a:ext uri="{28A0092B-C50C-407E-A947-70E740481C1C}">
                <a14:useLocalDpi xmlns:a14="http://schemas.microsoft.com/office/drawing/2010/main" val="0"/>
              </a:ext>
            </a:extLst>
          </a:blip>
          <a:srcRect l="10889" r="25295" b="18052"/>
          <a:stretch/>
        </p:blipFill>
        <p:spPr bwMode="auto">
          <a:xfrm>
            <a:off x="-1" y="1"/>
            <a:ext cx="356381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114926"/>
      </p:ext>
    </p:extLst>
  </p:cSld>
  <p:clrMapOvr>
    <a:masterClrMapping/>
  </p:clrMapOvr>
</p:sld>
</file>

<file path=ppt/slides/slide2.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a:off x="0" y="0"/>
          <a:ext cy="0" cx="0"/>
          <a:chOff x="0" y="0"/>
          <a:chExt cy="0" cx="0"/>
        </a:xfrm>
      </p:grpSpPr>
      <p:sp>
        <p:nvSpPr>
          <p:cNvPr name="Title 1" id="2"/>
          <p:cNvSpPr>
            <a:spLocks noGrp="1"/>
          </p:cNvSpPr>
          <p:nvPr>
            <p:ph type="title"/>
          </p:nvPr>
        </p:nvSpPr>
        <p:spPr/>
        <p:txBody>
          <a:bodyPr/>
          <a:lstStyle/>
          <a:p>
            <a:r>
              <a:rPr lang="en-US" dirty="0"/>
              <a:t>God Of Abundance</a:t>
            </a:r>
          </a:p>
        </p:txBody>
      </p:sp>
      <p:sp>
        <p:nvSpPr>
          <p:cNvPr name="Content Placeholder 2" id="3"/>
          <p:cNvSpPr>
            <a:spLocks noGrp="1"/>
          </p:cNvSpPr>
          <p:nvPr>
            <p:ph idx="1"/>
          </p:nvPr>
        </p:nvSpPr>
        <p:spPr>
          <a:xfrm>
            <a:off x="592006" y="1639304"/>
            <a:ext cy="4846321" cx="9652000"/>
          </a:xfrm>
        </p:spPr>
        <p:txBody>
          <a:bodyPr>
            <a:normAutofit lnSpcReduction="10000"/>
          </a:bodyPr>
          <a:lstStyle/>
          <a:p>
            <a:r>
              <a:rPr lang="en-US" dirty="0"/>
              <a:t>In order to more fully understand the nature and purpose of God we must recognize that He is the God of Abundance. It is His will for things  to grow and multiply – </a:t>
            </a:r>
          </a:p>
          <a:p>
            <a:pPr indent="0" marL="0">
              <a:buNone/>
            </a:pPr>
            <a:r>
              <a:rPr b="1" lang="en-US" dirty="0"/>
              <a:t>   Genesis 1</a:t>
            </a:r>
          </a:p>
          <a:p>
            <a:pPr indent="0" marL="0">
              <a:buNone/>
            </a:pPr>
            <a:r>
              <a:rPr b="1" lang="en-US" dirty="0"/>
              <a:t/>
            </a:r>
            <a:endParaRPr b="1" lang="en-US" dirty="0"/>
          </a:p>
          <a:p>
            <a:r>
              <a:rPr lang="en-US" dirty="0"/>
              <a:t>The abundance of the creation demonstrates the nature, character and glory of God – </a:t>
            </a:r>
          </a:p>
          <a:p>
            <a:pPr indent="0" marL="0">
              <a:buNone/>
            </a:pPr>
            <a:r>
              <a:rPr b="1" lang="en-US" dirty="0"/>
              <a:t>   Psalms 19: 1-4</a:t>
            </a:r>
          </a:p>
          <a:p>
            <a:pPr indent="0" marL="0">
              <a:buNone/>
            </a:pPr>
            <a:r>
              <a:rPr b="1" lang="en-US" dirty="0"/>
              <a:t/>
            </a:r>
            <a:endParaRPr b="1" lang="en-US" dirty="0"/>
          </a:p>
          <a:p>
            <a:r>
              <a:rPr lang="en-US" dirty="0"/>
              <a:t>He calls for His creation to multiply and bear fruit.  Even after the flood the original mandate to man remains –              </a:t>
            </a:r>
            <a:r>
              <a:rPr b="1" lang="en-US" dirty="0"/>
              <a:t>Genesis 9:1</a:t>
            </a:r>
            <a:r>
              <a:rPr lang="en-US" dirty="0"/>
              <a:t/>
            </a:r>
            <a:endParaRPr lang="en-US" dirty="0"/>
          </a:p>
          <a:p>
            <a:r>
              <a:rPr lang="en-US" dirty="0"/>
              <a:t/>
            </a:r>
            <a:endParaRPr lang="en-US" dirty="0"/>
          </a:p>
        </p:txBody>
      </p:sp>
    </p:spTree>
    <p:extLst>
      <p:ext uri="{BB962C8B-B14F-4D97-AF65-F5344CB8AC3E}">
        <p14:creationId xmlns:p14="http://schemas.microsoft.com/office/powerpoint/2010/main" val="2448633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Fall, The Curse and The Lack</a:t>
            </a:r>
          </a:p>
        </p:txBody>
      </p:sp>
      <p:sp>
        <p:nvSpPr>
          <p:cNvPr id="3" name="Content Placeholder 2"/>
          <p:cNvSpPr>
            <a:spLocks noGrp="1"/>
          </p:cNvSpPr>
          <p:nvPr>
            <p:ph idx="1"/>
          </p:nvPr>
        </p:nvSpPr>
        <p:spPr/>
        <p:txBody>
          <a:bodyPr>
            <a:normAutofit fontScale="92500" lnSpcReduction="10000"/>
          </a:bodyPr>
          <a:lstStyle/>
          <a:p>
            <a:r>
              <a:rPr lang="en-US" dirty="0"/>
              <a:t>With the fall of mankind, through disobedience to the Word of God </a:t>
            </a:r>
            <a:r>
              <a:rPr lang="en-US"/>
              <a:t>things went </a:t>
            </a:r>
            <a:r>
              <a:rPr lang="en-US" dirty="0"/>
              <a:t>downhill fast. Sin, sickness, disease, lack and death enter the world – </a:t>
            </a:r>
          </a:p>
          <a:p>
            <a:pPr marL="0" indent="0">
              <a:buNone/>
            </a:pPr>
            <a:r>
              <a:rPr lang="en-US" b="1" dirty="0"/>
              <a:t>   Romans 5:12-17</a:t>
            </a:r>
          </a:p>
          <a:p>
            <a:endParaRPr lang="en-US" dirty="0"/>
          </a:p>
          <a:p>
            <a:r>
              <a:rPr lang="en-US" dirty="0"/>
              <a:t>The sentence of death was pronounced on humanity and there was nothing that man could do about it. – </a:t>
            </a:r>
          </a:p>
          <a:p>
            <a:pPr marL="0" indent="0">
              <a:buNone/>
            </a:pPr>
            <a:r>
              <a:rPr lang="en-US" b="1" dirty="0"/>
              <a:t>   Genesis 2:15-17</a:t>
            </a:r>
          </a:p>
          <a:p>
            <a:endParaRPr lang="en-US" dirty="0"/>
          </a:p>
          <a:p>
            <a:r>
              <a:rPr lang="en-US" dirty="0"/>
              <a:t>Sin was rampant and religion was vain. However, God brought salvation to humanity – </a:t>
            </a:r>
          </a:p>
          <a:p>
            <a:pPr marL="0" indent="0">
              <a:buNone/>
            </a:pPr>
            <a:r>
              <a:rPr lang="en-US" b="1" dirty="0"/>
              <a:t>   Isaiah 59</a:t>
            </a:r>
          </a:p>
        </p:txBody>
      </p:sp>
    </p:spTree>
    <p:extLst>
      <p:ext uri="{BB962C8B-B14F-4D97-AF65-F5344CB8AC3E}">
        <p14:creationId xmlns:p14="http://schemas.microsoft.com/office/powerpoint/2010/main" val="1367999559"/>
      </p:ext>
    </p:extLst>
  </p:cSld>
  <p:clrMapOvr>
    <a:masterClrMapping/>
  </p:clrMapOvr>
</p:sld>
</file>

<file path=ppt/slides/slide4.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a:off x="0" y="0"/>
          <a:ext cy="0" cx="0"/>
          <a:chOff x="0" y="0"/>
          <a:chExt cy="0" cx="0"/>
        </a:xfrm>
      </p:grpSpPr>
      <p:sp>
        <p:nvSpPr>
          <p:cNvPr name="Title 1" id="2"/>
          <p:cNvSpPr>
            <a:spLocks noGrp="1"/>
          </p:cNvSpPr>
          <p:nvPr>
            <p:ph type="title"/>
          </p:nvPr>
        </p:nvSpPr>
        <p:spPr/>
        <p:txBody>
          <a:bodyPr>
            <a:normAutofit fontScale="90000"/>
          </a:bodyPr>
          <a:lstStyle/>
          <a:p>
            <a:r>
              <a:rPr lang="en-US" dirty="0"/>
              <a:t>Salvation Available, but Humanity is Still Lost</a:t>
            </a:r>
          </a:p>
        </p:txBody>
      </p:sp>
      <p:sp>
        <p:nvSpPr>
          <p:cNvPr name="Content Placeholder 2" id="3"/>
          <p:cNvSpPr>
            <a:spLocks noGrp="1"/>
          </p:cNvSpPr>
          <p:nvPr>
            <p:ph idx="1"/>
          </p:nvPr>
        </p:nvSpPr>
        <p:spPr>
          <a:xfrm>
            <a:off x="606352" y="1822655"/>
            <a:ext cy="4846321" cx="9968698"/>
          </a:xfrm>
        </p:spPr>
        <p:txBody>
          <a:bodyPr>
            <a:normAutofit lnSpcReduction="10000" fontScale="92500"/>
          </a:bodyPr>
          <a:lstStyle/>
          <a:p>
            <a:r>
              <a:rPr lang="en-US" dirty="0"/>
              <a:t>Since all had sinned there could be no redemption. But the Lord Himself brought to us salvation – </a:t>
            </a:r>
          </a:p>
          <a:p>
            <a:pPr indent="0" marL="0">
              <a:buNone/>
            </a:pPr>
            <a:r>
              <a:rPr b="1" lang="en-US" dirty="0"/>
              <a:t>   Isaiah 53</a:t>
            </a:r>
          </a:p>
          <a:p>
            <a:r>
              <a:rPr lang="en-US" dirty="0"/>
              <a:t/>
            </a:r>
            <a:endParaRPr lang="en-US" dirty="0"/>
          </a:p>
          <a:p>
            <a:r>
              <a:rPr lang="en-US" dirty="0"/>
              <a:t>But who would believe the message and who would bring the message. How could humanity be saved if the message is not heard – </a:t>
            </a:r>
          </a:p>
          <a:p>
            <a:pPr indent="0" marL="0">
              <a:buNone/>
            </a:pPr>
            <a:r>
              <a:rPr b="1" lang="en-US" dirty="0"/>
              <a:t>   Romans 10:14-17</a:t>
            </a:r>
          </a:p>
          <a:p>
            <a:pPr indent="0" marL="0">
              <a:buNone/>
            </a:pPr>
            <a:r>
              <a:rPr lang="en-US" dirty="0"/>
              <a:t/>
            </a:r>
            <a:endParaRPr lang="en-US" dirty="0"/>
          </a:p>
          <a:p>
            <a:r>
              <a:rPr lang="en-US" dirty="0"/>
              <a:t>Without the message, and faith in the message, a persons’ fate is seal to eternal torment – </a:t>
            </a:r>
          </a:p>
          <a:p>
            <a:pPr indent="0" marL="0">
              <a:buNone/>
            </a:pPr>
            <a:r>
              <a:rPr b="1" lang="en-US" dirty="0"/>
              <a:t>   Mark 9: 43-48</a:t>
            </a:r>
          </a:p>
          <a:p>
            <a:r>
              <a:rPr lang="en-US" dirty="0"/>
              <a:t/>
            </a:r>
            <a:endParaRPr lang="en-US" dirty="0"/>
          </a:p>
        </p:txBody>
      </p:sp>
    </p:spTree>
    <p:extLst>
      <p:ext uri="{BB962C8B-B14F-4D97-AF65-F5344CB8AC3E}">
        <p14:creationId xmlns:p14="http://schemas.microsoft.com/office/powerpoint/2010/main" val="1263388518"/>
      </p:ext>
    </p:extLst>
  </p:cSld>
  <p:clrMapOvr>
    <a:masterClrMapping/>
  </p:clrMapOvr>
</p:sld>
</file>

<file path=ppt/slides/slide5.xml><?xml version="1.0" encoding="utf-8"?>
<p:sld xmlns:r="http://schemas.openxmlformats.org/officeDocument/2006/relationships" xmlns:a="http://schemas.openxmlformats.org/drawingml/2006/main" xmlns:p="http://schemas.openxmlformats.org/presentationml/2006/main">
  <p:cSld>
    <p:spTree>
      <p:nvGrpSpPr>
        <p:cNvPr name="" id="1"/>
        <p:cNvGrpSpPr/>
        <p:nvPr/>
      </p:nvGrpSpPr>
      <p:grpSpPr>
        <a:xfrm>
          <a:off x="0" y="0"/>
          <a:ext cy="0" cx="0"/>
          <a:chOff x="0" y="0"/>
          <a:chExt cy="0" cx="0"/>
        </a:xfrm>
      </p:grpSpPr>
      <p:sp>
        <p:nvSpPr>
          <p:cNvPr name="Title 1" id="2"/>
          <p:cNvSpPr>
            <a:spLocks noGrp="1"/>
          </p:cNvSpPr>
          <p:nvPr>
            <p:ph type="title"/>
          </p:nvPr>
        </p:nvSpPr>
        <p:spPr/>
        <p:txBody>
          <a:bodyPr/>
          <a:lstStyle/>
          <a:p>
            <a:r>
              <a:rPr lang="en-US" dirty="0"/>
              <a:t>A Church Commissioned</a:t>
            </a:r>
          </a:p>
        </p:txBody>
      </p:sp>
      <p:sp>
        <p:nvSpPr>
          <p:cNvPr name="Content Placeholder 2" id="3"/>
          <p:cNvSpPr>
            <a:spLocks noGrp="1"/>
          </p:cNvSpPr>
          <p:nvPr>
            <p:ph idx="1"/>
          </p:nvPr>
        </p:nvSpPr>
        <p:spPr>
          <a:xfrm>
            <a:off x="531751" y="1793163"/>
            <a:ext cy="4846320" cx="9652001"/>
          </a:xfrm>
        </p:spPr>
        <p:txBody>
          <a:bodyPr>
            <a:normAutofit lnSpcReduction="10000" fontScale="85000"/>
          </a:bodyPr>
          <a:lstStyle/>
          <a:p>
            <a:r>
              <a:rPr lang="en-US" dirty="0"/>
              <a:t>For salvation to come to humanity the gospel must be preached –         </a:t>
            </a:r>
            <a:r>
              <a:rPr b="1" lang="en-US" dirty="0"/>
              <a:t>Mark 16:14-20</a:t>
            </a:r>
            <a:endParaRPr b="1" lang="en-US" dirty="0"/>
          </a:p>
          <a:p>
            <a:r>
              <a:rPr lang="en-US" dirty="0"/>
              <a:t/>
            </a:r>
            <a:endParaRPr lang="en-US" dirty="0"/>
          </a:p>
          <a:p>
            <a:r>
              <a:rPr lang="en-US" dirty="0"/>
              <a:t>The purpose of the gospel being preached is salvation and discipleship – </a:t>
            </a:r>
          </a:p>
          <a:p>
            <a:pPr indent="0" marL="0">
              <a:buNone/>
            </a:pPr>
            <a:r>
              <a:rPr b="1" lang="en-US" dirty="0"/>
              <a:t>   Matthew 28:16-20</a:t>
            </a:r>
          </a:p>
          <a:p>
            <a:r>
              <a:rPr lang="en-US" dirty="0"/>
              <a:t/>
            </a:r>
            <a:endParaRPr lang="en-US" dirty="0"/>
          </a:p>
          <a:p>
            <a:r>
              <a:rPr lang="en-US" dirty="0"/>
              <a:t>There is no greater work than this. Our commission is to be a faithful –  witness. It is for this purpose that the Holy Spirit was given-</a:t>
            </a:r>
          </a:p>
          <a:p>
            <a:pPr indent="0" marL="0">
              <a:buNone/>
            </a:pPr>
            <a:r>
              <a:rPr b="1" lang="en-US" dirty="0"/>
              <a:t>   Acts 1:4-8</a:t>
            </a:r>
          </a:p>
          <a:p>
            <a:r>
              <a:rPr lang="en-US" dirty="0"/>
              <a:t/>
            </a:r>
            <a:endParaRPr lang="en-US" dirty="0"/>
          </a:p>
          <a:p>
            <a:r>
              <a:rPr lang="en-US" dirty="0"/>
              <a:t>Faithfulness is a basic requirement of the child of God – </a:t>
            </a:r>
          </a:p>
          <a:p>
            <a:pPr indent="0" marL="0">
              <a:buNone/>
            </a:pPr>
            <a:r>
              <a:rPr b="1" lang="en-US" dirty="0"/>
              <a:t>   1 Corinthians 4:1-2</a:t>
            </a:r>
          </a:p>
          <a:p>
            <a:r>
              <a:rPr lang="en-US" dirty="0"/>
              <a:t/>
            </a:r>
            <a:endParaRPr lang="en-US" dirty="0"/>
          </a:p>
        </p:txBody>
      </p:sp>
    </p:spTree>
    <p:extLst>
      <p:ext uri="{BB962C8B-B14F-4D97-AF65-F5344CB8AC3E}">
        <p14:creationId xmlns:p14="http://schemas.microsoft.com/office/powerpoint/2010/main" val="124326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Harvest and Abundance</a:t>
            </a:r>
          </a:p>
        </p:txBody>
      </p:sp>
      <p:sp>
        <p:nvSpPr>
          <p:cNvPr id="3" name="Content Placeholder 2"/>
          <p:cNvSpPr>
            <a:spLocks noGrp="1"/>
          </p:cNvSpPr>
          <p:nvPr>
            <p:ph idx="1"/>
          </p:nvPr>
        </p:nvSpPr>
        <p:spPr/>
        <p:txBody>
          <a:bodyPr>
            <a:normAutofit lnSpcReduction="10000"/>
          </a:bodyPr>
          <a:lstStyle/>
          <a:p>
            <a:r>
              <a:rPr lang="en-US" dirty="0"/>
              <a:t>Our major purpose as a church is to harvest the crop for which Christ died. This is done through deliberate and specific actions. There are specific steps that guarantee a harvest. These are defined and will be reviewed now:</a:t>
            </a:r>
          </a:p>
          <a:p>
            <a:endParaRPr lang="en-US" sz="1000" dirty="0"/>
          </a:p>
          <a:p>
            <a:pPr lvl="2">
              <a:buFont typeface="Wingdings" panose="05000000000000000000" pitchFamily="2" charset="2"/>
              <a:buChar char="q"/>
            </a:pPr>
            <a:r>
              <a:rPr lang="en-US" sz="2200" dirty="0"/>
              <a:t>Abiding in Christ – </a:t>
            </a:r>
            <a:r>
              <a:rPr lang="en-US" sz="2200" b="1" dirty="0"/>
              <a:t>John 15: 1-8</a:t>
            </a:r>
          </a:p>
          <a:p>
            <a:pPr lvl="2">
              <a:buFont typeface="Wingdings" panose="05000000000000000000" pitchFamily="2" charset="2"/>
              <a:buChar char="q"/>
            </a:pPr>
            <a:endParaRPr lang="en-US" sz="1000" b="1" dirty="0"/>
          </a:p>
          <a:p>
            <a:pPr lvl="2">
              <a:buFont typeface="Wingdings" panose="05000000000000000000" pitchFamily="2" charset="2"/>
              <a:buChar char="q"/>
            </a:pPr>
            <a:r>
              <a:rPr lang="en-US" sz="2200" dirty="0"/>
              <a:t>Prayer to the Lord of the Harvest. A prayer for laborers and power manifestations  – </a:t>
            </a:r>
            <a:r>
              <a:rPr lang="en-US" sz="2200" b="1" dirty="0"/>
              <a:t>Mathew 9:35-10:1, Acts 4:29-33</a:t>
            </a:r>
          </a:p>
          <a:p>
            <a:pPr lvl="2">
              <a:buFont typeface="Wingdings" panose="05000000000000000000" pitchFamily="2" charset="2"/>
              <a:buChar char="q"/>
            </a:pPr>
            <a:endParaRPr lang="en-US" sz="1000" b="1" dirty="0"/>
          </a:p>
          <a:p>
            <a:pPr lvl="2">
              <a:buFont typeface="Wingdings" panose="05000000000000000000" pitchFamily="2" charset="2"/>
              <a:buChar char="q"/>
            </a:pPr>
            <a:r>
              <a:rPr lang="en-US" sz="2200" dirty="0"/>
              <a:t>Active Witnessing – </a:t>
            </a:r>
            <a:r>
              <a:rPr lang="en-US" sz="2200" b="1" dirty="0"/>
              <a:t>Mark 4:1-20</a:t>
            </a:r>
          </a:p>
          <a:p>
            <a:endParaRPr lang="en-US" sz="1800" dirty="0"/>
          </a:p>
          <a:p>
            <a:r>
              <a:rPr lang="en-US" dirty="0"/>
              <a:t>Lack in any of these areas can lead to a degree of barrenness.</a:t>
            </a:r>
          </a:p>
          <a:p>
            <a:endParaRPr lang="en-US" dirty="0"/>
          </a:p>
        </p:txBody>
      </p:sp>
    </p:spTree>
    <p:extLst>
      <p:ext uri="{BB962C8B-B14F-4D97-AF65-F5344CB8AC3E}">
        <p14:creationId xmlns:p14="http://schemas.microsoft.com/office/powerpoint/2010/main" val="73600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could we not?</a:t>
            </a:r>
          </a:p>
        </p:txBody>
      </p:sp>
      <p:sp>
        <p:nvSpPr>
          <p:cNvPr id="3" name="Content Placeholder 2"/>
          <p:cNvSpPr>
            <a:spLocks noGrp="1"/>
          </p:cNvSpPr>
          <p:nvPr>
            <p:ph idx="1"/>
          </p:nvPr>
        </p:nvSpPr>
        <p:spPr/>
        <p:txBody>
          <a:bodyPr/>
          <a:lstStyle/>
          <a:p>
            <a:r>
              <a:rPr lang="en-US" dirty="0"/>
              <a:t>Whenever there is something that is barren or lacking in our spirit or life we must not be afraid to ask this question. </a:t>
            </a:r>
          </a:p>
          <a:p>
            <a:endParaRPr lang="en-US" dirty="0"/>
          </a:p>
          <a:p>
            <a:r>
              <a:rPr lang="en-US" dirty="0"/>
              <a:t>A certain discontent with lack of fruitfulness is sometimes needed to propel us into abundance. </a:t>
            </a:r>
          </a:p>
          <a:p>
            <a:pPr marL="0" indent="0">
              <a:buNone/>
            </a:pPr>
            <a:endParaRPr lang="en-US" dirty="0"/>
          </a:p>
          <a:p>
            <a:r>
              <a:rPr lang="en-US" dirty="0"/>
              <a:t>Asking God what is wrong is the fastest way to find out what is needed to be right. </a:t>
            </a:r>
            <a:r>
              <a:rPr lang="en-US" b="1" dirty="0"/>
              <a:t>Mark 9:14-29</a:t>
            </a:r>
          </a:p>
        </p:txBody>
      </p:sp>
    </p:spTree>
    <p:extLst>
      <p:ext uri="{BB962C8B-B14F-4D97-AF65-F5344CB8AC3E}">
        <p14:creationId xmlns:p14="http://schemas.microsoft.com/office/powerpoint/2010/main" val="3009787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Mission Statement</a:t>
            </a:r>
          </a:p>
        </p:txBody>
      </p:sp>
      <p:sp>
        <p:nvSpPr>
          <p:cNvPr id="3" name="Content Placeholder 2"/>
          <p:cNvSpPr>
            <a:spLocks noGrp="1"/>
          </p:cNvSpPr>
          <p:nvPr>
            <p:ph idx="1"/>
          </p:nvPr>
        </p:nvSpPr>
        <p:spPr/>
        <p:txBody>
          <a:bodyPr/>
          <a:lstStyle/>
          <a:p>
            <a:endParaRPr lang="en-US" dirty="0"/>
          </a:p>
          <a:p>
            <a:r>
              <a:rPr lang="en-US" dirty="0"/>
              <a:t>We are organized and united to carry out the mandates of Jesus Christ to evangelize the world by baptizing and making disciples for Him, teaching them to obey and follow His commands, and to promote, establish and advance ministries as they relate to the communities we are called to served.</a:t>
            </a:r>
          </a:p>
        </p:txBody>
      </p:sp>
    </p:spTree>
    <p:extLst>
      <p:ext uri="{BB962C8B-B14F-4D97-AF65-F5344CB8AC3E}">
        <p14:creationId xmlns:p14="http://schemas.microsoft.com/office/powerpoint/2010/main" val="12288149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117</TotalTime>
  <Words>562</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Ohio Diocese Convocation 2017</vt:lpstr>
      <vt:lpstr>God Of Abundance</vt:lpstr>
      <vt:lpstr>The Fall, The Curse and The Lack</vt:lpstr>
      <vt:lpstr>Salvation Available, but Humanity is Still Lost</vt:lpstr>
      <vt:lpstr>A Church Commissioned</vt:lpstr>
      <vt:lpstr>The Harvest and Abundance</vt:lpstr>
      <vt:lpstr>Why could we not?</vt:lpstr>
      <vt:lpstr>Our Mission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Ohio Diocese Convocation 2017</dc:title>
  <dc:creator>Kim Fitzgerald</dc:creator>
  <cp:lastModifiedBy>Kim Fitzgerald</cp:lastModifiedBy>
  <cp:revision>15</cp:revision>
  <dcterms:created xsi:type="dcterms:W3CDTF">2017-05-03T18:58:47Z</dcterms:created>
  <dcterms:modified xsi:type="dcterms:W3CDTF">2017-05-08T01:59:14Z</dcterms:modified>
</cp:coreProperties>
</file>